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notesMasterIdLst>
    <p:notesMasterId r:id="rId48"/>
  </p:notesMasterIdLst>
  <p:sldIdLst>
    <p:sldId id="256" r:id="rId2"/>
    <p:sldId id="257" r:id="rId3"/>
    <p:sldId id="258" r:id="rId4"/>
    <p:sldId id="260" r:id="rId5"/>
    <p:sldId id="263" r:id="rId6"/>
    <p:sldId id="261" r:id="rId7"/>
    <p:sldId id="264" r:id="rId8"/>
    <p:sldId id="265" r:id="rId9"/>
    <p:sldId id="266" r:id="rId10"/>
    <p:sldId id="267" r:id="rId11"/>
    <p:sldId id="285" r:id="rId12"/>
    <p:sldId id="301" r:id="rId13"/>
    <p:sldId id="302" r:id="rId14"/>
    <p:sldId id="303" r:id="rId15"/>
    <p:sldId id="304" r:id="rId16"/>
    <p:sldId id="305" r:id="rId17"/>
    <p:sldId id="278" r:id="rId18"/>
    <p:sldId id="279" r:id="rId19"/>
    <p:sldId id="289" r:id="rId20"/>
    <p:sldId id="290" r:id="rId21"/>
    <p:sldId id="291" r:id="rId22"/>
    <p:sldId id="269" r:id="rId23"/>
    <p:sldId id="280" r:id="rId24"/>
    <p:sldId id="281" r:id="rId25"/>
    <p:sldId id="282" r:id="rId26"/>
    <p:sldId id="288" r:id="rId27"/>
    <p:sldId id="270" r:id="rId28"/>
    <p:sldId id="272" r:id="rId29"/>
    <p:sldId id="276" r:id="rId30"/>
    <p:sldId id="274" r:id="rId31"/>
    <p:sldId id="275" r:id="rId32"/>
    <p:sldId id="277" r:id="rId33"/>
    <p:sldId id="283" r:id="rId34"/>
    <p:sldId id="284" r:id="rId35"/>
    <p:sldId id="286" r:id="rId36"/>
    <p:sldId id="287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71" r:id="rId45"/>
    <p:sldId id="300" r:id="rId46"/>
    <p:sldId id="29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9"/>
    <p:restoredTop sz="96208"/>
  </p:normalViewPr>
  <p:slideViewPr>
    <p:cSldViewPr snapToGrid="0" snapToObjects="1">
      <p:cViewPr varScale="1">
        <p:scale>
          <a:sx n="104" d="100"/>
          <a:sy n="104" d="100"/>
        </p:scale>
        <p:origin x="24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FB76E-3B45-4E42-B98D-BBF49E574072}" type="datetimeFigureOut">
              <a:rPr lang="pt-PT" smtClean="0"/>
              <a:t>30/01/20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833B6-036E-A842-BA19-D176BE71D0B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193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replicam estilos com aspeto de pintura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833B6-036E-A842-BA19-D176BE71D0B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788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usam </a:t>
            </a:r>
            <a:r>
              <a:rPr lang="pt-PT" dirty="0" err="1"/>
              <a:t>tecnicas</a:t>
            </a:r>
            <a:r>
              <a:rPr lang="pt-PT" dirty="0"/>
              <a:t> para obter efeitos semelhantes a </a:t>
            </a:r>
            <a:r>
              <a:rPr lang="pt-PT" dirty="0" err="1"/>
              <a:t>deseho</a:t>
            </a:r>
            <a:r>
              <a:rPr lang="pt-PT" dirty="0"/>
              <a:t> animado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833B6-036E-A842-BA19-D176BE71D0B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975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1. luz direcional </a:t>
            </a:r>
            <a:r>
              <a:rPr lang="pt-PT" dirty="0" err="1"/>
              <a:t>atraves</a:t>
            </a:r>
            <a:r>
              <a:rPr lang="pt-PT" dirty="0"/>
              <a:t> produto escalar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833B6-036E-A842-BA19-D176BE71D0BC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5435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Luz ambiente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833B6-036E-A842-BA19-D176BE71D0BC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86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1. Implementou-se a reflexão especular: depende da direção da vista</a:t>
            </a:r>
          </a:p>
          <a:p>
            <a:r>
              <a:rPr lang="pt-PT" dirty="0"/>
              <a:t>e basicamente faz se o produto escalar da normal e o meio vetor ( vetor entre direção da vista e fonte de luz)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2. Suavizou-se o reflexo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3. Iluminação da bora: inverteu-se o produtor escalar da direção normal com a direção da vista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833B6-036E-A842-BA19-D176BE71D0BC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224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77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9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2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5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05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8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884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6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34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9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2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7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B5328-F780-C844-88C0-997ED462B6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Non-</a:t>
            </a:r>
            <a:r>
              <a:rPr lang="pt-PT" dirty="0" err="1"/>
              <a:t>Photorealistic</a:t>
            </a:r>
            <a:r>
              <a:rPr lang="pt-PT" dirty="0"/>
              <a:t> </a:t>
            </a:r>
            <a:r>
              <a:rPr lang="pt-PT" dirty="0" err="1"/>
              <a:t>rendering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85283C-DC12-3A41-BE1F-492A804D3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PT" sz="2800" b="1" dirty="0">
                <a:latin typeface="Calibri" panose="020F0502020204030204" pitchFamily="34" charset="0"/>
                <a:cs typeface="Calibri" panose="020F0502020204030204" pitchFamily="34" charset="0"/>
              </a:rPr>
              <a:t>Visualização e Iluminação l</a:t>
            </a:r>
          </a:p>
        </p:txBody>
      </p:sp>
      <p:pic>
        <p:nvPicPr>
          <p:cNvPr id="4" name="Imagem 3" descr="corReitoria">
            <a:extLst>
              <a:ext uri="{FF2B5EF4-FFF2-40B4-BE49-F238E27FC236}">
                <a16:creationId xmlns:a16="http://schemas.microsoft.com/office/drawing/2014/main" id="{BA9C3EB4-40B7-1F4A-96AC-D23DFD6874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" y="617697"/>
            <a:ext cx="1253490" cy="628650"/>
          </a:xfrm>
          <a:prstGeom prst="rect">
            <a:avLst/>
          </a:prstGeom>
          <a:noFill/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953A6F-68F5-E046-9A7C-E62D3DB0801C}"/>
              </a:ext>
            </a:extLst>
          </p:cNvPr>
          <p:cNvSpPr/>
          <p:nvPr/>
        </p:nvSpPr>
        <p:spPr>
          <a:xfrm>
            <a:off x="1860813" y="501135"/>
            <a:ext cx="45668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pt-PT" sz="2400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lang="pt-PT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PT" sz="14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lang="pt-PT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PT" sz="12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Mestrado Integrado em Engenharia Informática</a:t>
            </a:r>
            <a:endParaRPr lang="pt-PT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CBC9B70-7340-3F4F-9ADF-127BB62281B5}"/>
              </a:ext>
            </a:extLst>
          </p:cNvPr>
          <p:cNvSpPr/>
          <p:nvPr/>
        </p:nvSpPr>
        <p:spPr>
          <a:xfrm>
            <a:off x="4808035" y="497249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pt-PT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A78824 Mariana Lino Costa</a:t>
            </a:r>
            <a:endParaRPr lang="pt-PT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PT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A76387 André Ramalho</a:t>
            </a:r>
          </a:p>
          <a:p>
            <a:pPr>
              <a:spcAft>
                <a:spcPts val="0"/>
              </a:spcAft>
            </a:pPr>
            <a:r>
              <a:rPr lang="pt-PT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A64282 Paulo Alves</a:t>
            </a:r>
            <a:endParaRPr lang="pt-PT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PEN AND INK ILLUSTRATIONS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4217A8-580E-C241-9FDE-AC9744968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HATCHING</a:t>
            </a:r>
          </a:p>
          <a:p>
            <a:r>
              <a:rPr lang="pt-PT" dirty="0"/>
              <a:t>CROSS-HATCHING  WITH TEXTURES</a:t>
            </a:r>
          </a:p>
          <a:p>
            <a:r>
              <a:rPr lang="pt-PT" dirty="0"/>
              <a:t>CROSS-HATCHING</a:t>
            </a:r>
          </a:p>
        </p:txBody>
      </p:sp>
    </p:spTree>
    <p:extLst>
      <p:ext uri="{BB962C8B-B14F-4D97-AF65-F5344CB8AC3E}">
        <p14:creationId xmlns:p14="http://schemas.microsoft.com/office/powerpoint/2010/main" val="374949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HATCHING</a:t>
            </a: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479390A7-4672-924E-B198-9D5462D82B4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" t="6303" r="17238" b="11408"/>
          <a:stretch/>
        </p:blipFill>
        <p:spPr bwMode="auto">
          <a:xfrm>
            <a:off x="5294376" y="1490479"/>
            <a:ext cx="6257544" cy="356233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5623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HATCHING</a:t>
            </a: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0CEEA022-EA01-4246-9C56-B245B94D3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76" y="862493"/>
            <a:ext cx="6257544" cy="48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9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HATCHING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EA022-EA01-4246-9C56-B245B94D3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94376" y="839027"/>
            <a:ext cx="6257544" cy="48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11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HATCHING</a:t>
            </a:r>
          </a:p>
        </p:txBody>
      </p:sp>
      <p:pic>
        <p:nvPicPr>
          <p:cNvPr id="4" name="Picture 3" descr="A picture containing room&#10;&#10;Description automatically generated">
            <a:extLst>
              <a:ext uri="{FF2B5EF4-FFF2-40B4-BE49-F238E27FC236}">
                <a16:creationId xmlns:a16="http://schemas.microsoft.com/office/drawing/2014/main" id="{55CE29C5-4FBB-4C90-BFC5-C721EC05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76" y="647037"/>
            <a:ext cx="6257544" cy="52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HATCHING</a:t>
            </a:r>
          </a:p>
        </p:txBody>
      </p:sp>
      <p:pic>
        <p:nvPicPr>
          <p:cNvPr id="4" name="Picture 3" descr="A picture containing dishware&#10;&#10;Description automatically generated">
            <a:extLst>
              <a:ext uri="{FF2B5EF4-FFF2-40B4-BE49-F238E27FC236}">
                <a16:creationId xmlns:a16="http://schemas.microsoft.com/office/drawing/2014/main" id="{3A50620B-1A38-452F-926E-DA9D9C92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544" y="640080"/>
            <a:ext cx="6237207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3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HATCHING</a:t>
            </a:r>
          </a:p>
        </p:txBody>
      </p:sp>
      <p:pic>
        <p:nvPicPr>
          <p:cNvPr id="5" name="Picture 4" descr="A picture containing pan&#10;&#10;Description automatically generated">
            <a:extLst>
              <a:ext uri="{FF2B5EF4-FFF2-40B4-BE49-F238E27FC236}">
                <a16:creationId xmlns:a16="http://schemas.microsoft.com/office/drawing/2014/main" id="{FBF9315A-D123-4746-B4C9-0774D90C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76" y="901602"/>
            <a:ext cx="6257544" cy="474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8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Cross hatching WITH TEXTURES</a:t>
            </a:r>
          </a:p>
        </p:txBody>
      </p:sp>
      <p:pic>
        <p:nvPicPr>
          <p:cNvPr id="3" name="Picture 12" descr="Uma imagem com tacho, utensílios de cozinha&#10;&#10;Descrição gerada automaticamente">
            <a:extLst>
              <a:ext uri="{FF2B5EF4-FFF2-40B4-BE49-F238E27FC236}">
                <a16:creationId xmlns:a16="http://schemas.microsoft.com/office/drawing/2014/main" id="{D082B35E-9959-B944-90CC-B8978F15008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5242" r="23390" b="10733"/>
          <a:stretch/>
        </p:blipFill>
        <p:spPr bwMode="auto">
          <a:xfrm>
            <a:off x="4654293" y="1082383"/>
            <a:ext cx="7352271" cy="469323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08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Cross-hatching</a:t>
            </a:r>
          </a:p>
        </p:txBody>
      </p:sp>
      <p:pic>
        <p:nvPicPr>
          <p:cNvPr id="4" name="Imagem 3" descr="Uma imagem com edifício&#10;&#10;Descrição gerada automaticamente">
            <a:extLst>
              <a:ext uri="{FF2B5EF4-FFF2-40B4-BE49-F238E27FC236}">
                <a16:creationId xmlns:a16="http://schemas.microsoft.com/office/drawing/2014/main" id="{9CFD11BA-E975-7F49-BAC8-002B9603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270" y="640080"/>
            <a:ext cx="5493756" cy="526313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BA83E6D-5F6A-D243-A348-76FBE2B54688}"/>
              </a:ext>
            </a:extLst>
          </p:cNvPr>
          <p:cNvSpPr/>
          <p:nvPr/>
        </p:nvSpPr>
        <p:spPr>
          <a:xfrm>
            <a:off x="4852462" y="352044"/>
            <a:ext cx="4492932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spcBef>
                <a:spcPts val="1000"/>
              </a:spcBef>
              <a:spcAft>
                <a:spcPts val="1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Intensity &lt;1</a:t>
            </a:r>
          </a:p>
        </p:txBody>
      </p:sp>
    </p:spTree>
    <p:extLst>
      <p:ext uri="{BB962C8B-B14F-4D97-AF65-F5344CB8AC3E}">
        <p14:creationId xmlns:p14="http://schemas.microsoft.com/office/powerpoint/2010/main" val="477037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Cross-hatching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D3CA72-C1FE-FB4F-AD9E-1C05B3EB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843" y="640080"/>
            <a:ext cx="5320609" cy="526313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198C2A0-EEF8-1F41-8334-D138F0055C9D}"/>
              </a:ext>
            </a:extLst>
          </p:cNvPr>
          <p:cNvSpPr/>
          <p:nvPr/>
        </p:nvSpPr>
        <p:spPr>
          <a:xfrm>
            <a:off x="4852462" y="352044"/>
            <a:ext cx="4492932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spcBef>
                <a:spcPts val="1000"/>
              </a:spcBef>
              <a:spcAft>
                <a:spcPts val="1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Intensity &lt; 0.75</a:t>
            </a:r>
          </a:p>
        </p:txBody>
      </p:sp>
    </p:spTree>
    <p:extLst>
      <p:ext uri="{BB962C8B-B14F-4D97-AF65-F5344CB8AC3E}">
        <p14:creationId xmlns:p14="http://schemas.microsoft.com/office/powerpoint/2010/main" val="1555840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Non-</a:t>
            </a:r>
            <a:r>
              <a:rPr lang="pt-PT" dirty="0" err="1"/>
              <a:t>Photorealistic</a:t>
            </a:r>
            <a:r>
              <a:rPr lang="pt-PT" dirty="0"/>
              <a:t> </a:t>
            </a:r>
            <a:r>
              <a:rPr lang="pt-PT" dirty="0" err="1"/>
              <a:t>rendering</a:t>
            </a:r>
            <a:endParaRPr lang="pt-PT" cap="none" dirty="0"/>
          </a:p>
        </p:txBody>
      </p:sp>
      <p:pic>
        <p:nvPicPr>
          <p:cNvPr id="5" name="Marcador de Posição de Conteúdo 4" descr="Uma imagem com interior, edifício, mesa, sala&#10;&#10;Descrição gerada automaticamente">
            <a:extLst>
              <a:ext uri="{FF2B5EF4-FFF2-40B4-BE49-F238E27FC236}">
                <a16:creationId xmlns:a16="http://schemas.microsoft.com/office/drawing/2014/main" id="{DDB3AA67-7BB0-5145-9008-66C0B7057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3445" y="2438470"/>
            <a:ext cx="4124477" cy="3101975"/>
          </a:xfrm>
        </p:spPr>
      </p:pic>
      <p:pic>
        <p:nvPicPr>
          <p:cNvPr id="7" name="Imagem 6" descr="Uma imagem com pessoa, homem, em pé, propriedade&#10;&#10;Descrição gerada automaticamente">
            <a:extLst>
              <a:ext uri="{FF2B5EF4-FFF2-40B4-BE49-F238E27FC236}">
                <a16:creationId xmlns:a16="http://schemas.microsoft.com/office/drawing/2014/main" id="{5595A62F-DC24-5246-9D29-9DF7CA576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41" y="2438469"/>
            <a:ext cx="4812410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0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Cross-hatching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D558A6-84EF-0647-9D25-A83E2336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48" y="640080"/>
            <a:ext cx="5287999" cy="526313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63666DB2-5721-864D-99F3-843BBA749756}"/>
              </a:ext>
            </a:extLst>
          </p:cNvPr>
          <p:cNvSpPr/>
          <p:nvPr/>
        </p:nvSpPr>
        <p:spPr>
          <a:xfrm>
            <a:off x="4852462" y="352044"/>
            <a:ext cx="4492932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spcBef>
                <a:spcPts val="1000"/>
              </a:spcBef>
              <a:spcAft>
                <a:spcPts val="1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Intensity &lt; 0.5</a:t>
            </a:r>
          </a:p>
        </p:txBody>
      </p:sp>
    </p:spTree>
    <p:extLst>
      <p:ext uri="{BB962C8B-B14F-4D97-AF65-F5344CB8AC3E}">
        <p14:creationId xmlns:p14="http://schemas.microsoft.com/office/powerpoint/2010/main" val="185584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Cross-hatching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F3E8AC-ACFE-7542-8268-5C0AFB4DF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280" y="640080"/>
            <a:ext cx="5353735" cy="526313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E44C6A4-8786-D344-B33A-B179BA56B2B6}"/>
              </a:ext>
            </a:extLst>
          </p:cNvPr>
          <p:cNvSpPr/>
          <p:nvPr/>
        </p:nvSpPr>
        <p:spPr>
          <a:xfrm>
            <a:off x="4852462" y="352044"/>
            <a:ext cx="4492932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spcBef>
                <a:spcPts val="1000"/>
              </a:spcBef>
              <a:spcAft>
                <a:spcPts val="1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Intensity &lt; 0.25</a:t>
            </a:r>
          </a:p>
        </p:txBody>
      </p:sp>
    </p:spTree>
    <p:extLst>
      <p:ext uri="{BB962C8B-B14F-4D97-AF65-F5344CB8AC3E}">
        <p14:creationId xmlns:p14="http://schemas.microsoft.com/office/powerpoint/2010/main" val="4052347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PAINTERLY RENDERING SHADERS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4217A8-580E-C241-9FDE-AC9744968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OIL  PAINTING EFFECT SHADER</a:t>
            </a:r>
          </a:p>
        </p:txBody>
      </p:sp>
    </p:spTree>
    <p:extLst>
      <p:ext uri="{BB962C8B-B14F-4D97-AF65-F5344CB8AC3E}">
        <p14:creationId xmlns:p14="http://schemas.microsoft.com/office/powerpoint/2010/main" val="1412991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/>
              <a:t>OIL PAINTING SHADER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803244" y="2638044"/>
            <a:ext cx="4492932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spcBef>
                <a:spcPts val="1000"/>
              </a:spcBef>
              <a:spcAft>
                <a:spcPts val="1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Compute mean and variance for each region</a:t>
            </a:r>
          </a:p>
          <a:p>
            <a:pPr marL="285750" indent="-228600" defTabSz="914400" fontAlgn="base">
              <a:spcBef>
                <a:spcPts val="1000"/>
              </a:spcBef>
              <a:spcAft>
                <a:spcPts val="1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Choose a kernel with the lowest variance</a:t>
            </a:r>
          </a:p>
          <a:p>
            <a:pPr marL="285750" indent="-228600" defTabSz="914400" fontAlgn="base">
              <a:spcBef>
                <a:spcPts val="1000"/>
              </a:spcBef>
              <a:spcAft>
                <a:spcPts val="1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Pixel color takes the mean of that kernel</a:t>
            </a:r>
          </a:p>
          <a:p>
            <a:pPr marL="285750" indent="-228600" defTabSz="914400" fontAlgn="base">
              <a:spcBef>
                <a:spcPts val="1000"/>
              </a:spcBef>
              <a:spcAft>
                <a:spcPts val="1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Huge cost ( &gt; kernel size)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E4187F-4C30-F441-B13E-8365967DA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2789" y="1316798"/>
            <a:ext cx="4782312" cy="423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77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B0C15BC-5F7C-2E43-A844-15B9A1E04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-118320" y="0"/>
            <a:ext cx="1169754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42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5DEB588-5451-C44F-9A19-17FDDE30F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7"/>
          <a:stretch/>
        </p:blipFill>
        <p:spPr bwMode="auto">
          <a:xfrm>
            <a:off x="-156324" y="0"/>
            <a:ext cx="12348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566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 vert="horz" lIns="182880" tIns="182880" rIns="182880" bIns="182880" rtlCol="0" anchorCtr="1">
            <a:normAutofit/>
          </a:bodyPr>
          <a:lstStyle/>
          <a:p>
            <a:r>
              <a:rPr lang="en-US"/>
              <a:t>PIXELATED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7C814C6-3D92-0B40-91E6-790EF63AF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9222" name="Rectangle 70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25" name="Rectangle 72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AD68522-F17B-9A43-B7CC-27701D4CC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6900" y="0"/>
            <a:ext cx="6515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7F9F4DE-A559-6B4E-885E-D62ADF4C0EFE}"/>
              </a:ext>
            </a:extLst>
          </p:cNvPr>
          <p:cNvSpPr/>
          <p:nvPr/>
        </p:nvSpPr>
        <p:spPr>
          <a:xfrm>
            <a:off x="800299" y="277385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Choose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size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‘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pixel_size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</a:p>
          <a:p>
            <a:pPr marL="285750" indent="-28575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divided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into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squares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that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size</a:t>
            </a:r>
            <a:endParaRPr lang="pt-PT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Every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pixel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inside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each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squad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takes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same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color(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lower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left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285750" indent="-28575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Bigger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squares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means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less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resolution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more ‘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pixelated</a:t>
            </a:r>
            <a:r>
              <a:rPr lang="pt-PT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’ </a:t>
            </a:r>
            <a:r>
              <a:rPr lang="pt-PT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  <a:endParaRPr lang="pt-PT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25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CARTOON SHADERS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4217A8-580E-C241-9FDE-AC9744968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TOON SHADER</a:t>
            </a:r>
          </a:p>
          <a:p>
            <a:r>
              <a:rPr lang="pt-PT" dirty="0"/>
              <a:t>TOON SHADER 2</a:t>
            </a:r>
          </a:p>
          <a:p>
            <a:r>
              <a:rPr lang="pt-PT" dirty="0"/>
              <a:t>TOONIFY SHADER</a:t>
            </a:r>
          </a:p>
          <a:p>
            <a:r>
              <a:rPr lang="pt-PT" dirty="0"/>
              <a:t>SILHOUETTE SHADER</a:t>
            </a:r>
          </a:p>
          <a:p>
            <a:r>
              <a:rPr lang="pt-PT" dirty="0"/>
              <a:t>HALFTONE/DOT SHADER</a:t>
            </a:r>
          </a:p>
          <a:p>
            <a:r>
              <a:rPr lang="pt-PT" dirty="0"/>
              <a:t>HALFTONE/DOT SHADER 2D</a:t>
            </a: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16049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68857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TOON SHADER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12B6781-22A7-984C-850D-3627269146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685" y="2509305"/>
            <a:ext cx="4464029" cy="371911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9B85193-38A1-4449-8E05-5E5DAF8BED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88" y="2459253"/>
            <a:ext cx="4464029" cy="3769168"/>
          </a:xfrm>
          <a:prstGeom prst="rect">
            <a:avLst/>
          </a:prstGeom>
        </p:spPr>
      </p:pic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4B1E7019-4251-9145-98B5-F1C975833186}"/>
              </a:ext>
            </a:extLst>
          </p:cNvPr>
          <p:cNvSpPr/>
          <p:nvPr/>
        </p:nvSpPr>
        <p:spPr>
          <a:xfrm>
            <a:off x="5603082" y="4166673"/>
            <a:ext cx="985838" cy="404379"/>
          </a:xfrm>
          <a:prstGeom prst="rightArrow">
            <a:avLst/>
          </a:prstGeom>
          <a:solidFill>
            <a:srgbClr val="8A1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8228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B7AC7DC-29E5-EC4C-BB70-0EBCD408D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TOON SHADER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794A125-1A8A-8849-99F1-DF5455416A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666945"/>
            <a:ext cx="6257544" cy="52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0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1000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4A05E-922F-7D49-921C-675AC129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Non-</a:t>
            </a:r>
            <a:r>
              <a:rPr lang="pt-PT" dirty="0" err="1"/>
              <a:t>Photorealistic</a:t>
            </a:r>
            <a:r>
              <a:rPr lang="pt-PT" dirty="0"/>
              <a:t> </a:t>
            </a:r>
            <a:r>
              <a:rPr lang="pt-PT" dirty="0" err="1"/>
              <a:t>rendering</a:t>
            </a:r>
            <a:r>
              <a:rPr lang="pt-PT" dirty="0"/>
              <a:t> </a:t>
            </a:r>
            <a:r>
              <a:rPr lang="pt-PT" cap="none" dirty="0"/>
              <a:t>TYPES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56807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FD15D81-7D57-EC4E-85F1-42AE9127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68857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TOON SHADER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5182A5-E76E-BE4D-ACA3-8B9E7C8ECD06}"/>
              </a:ext>
            </a:extLst>
          </p:cNvPr>
          <p:cNvGrpSpPr/>
          <p:nvPr/>
        </p:nvGrpSpPr>
        <p:grpSpPr>
          <a:xfrm>
            <a:off x="1053024" y="2355953"/>
            <a:ext cx="5126036" cy="3633190"/>
            <a:chOff x="0" y="0"/>
            <a:chExt cx="4083544" cy="2879725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1AAA24C-685A-D949-A3B6-1F25DD2FA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459480" cy="2879725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B964B884-A63E-904E-B7DC-1F1F2995D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792"/>
            <a:stretch/>
          </p:blipFill>
          <p:spPr bwMode="auto">
            <a:xfrm>
              <a:off x="2614789" y="52211"/>
              <a:ext cx="1468755" cy="1468755"/>
            </a:xfrm>
            <a:prstGeom prst="rect">
              <a:avLst/>
            </a:prstGeom>
            <a:ln w="57150">
              <a:solidFill>
                <a:srgbClr val="8A1000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9" name="Conexão Reta 18">
              <a:extLst>
                <a:ext uri="{FF2B5EF4-FFF2-40B4-BE49-F238E27FC236}">
                  <a16:creationId xmlns:a16="http://schemas.microsoft.com/office/drawing/2014/main" id="{488F4892-FCDD-F346-87E5-C3B93B817C3F}"/>
                </a:ext>
              </a:extLst>
            </p:cNvPr>
            <p:cNvCxnSpPr/>
            <p:nvPr/>
          </p:nvCxnSpPr>
          <p:spPr>
            <a:xfrm flipV="1">
              <a:off x="1818922" y="1525411"/>
              <a:ext cx="787749" cy="504610"/>
            </a:xfrm>
            <a:prstGeom prst="line">
              <a:avLst/>
            </a:prstGeom>
            <a:ln w="38100">
              <a:solidFill>
                <a:srgbClr val="8A1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5F5CA712-99B6-4C4E-AA65-759862359E76}"/>
                </a:ext>
              </a:extLst>
            </p:cNvPr>
            <p:cNvSpPr/>
            <p:nvPr/>
          </p:nvSpPr>
          <p:spPr>
            <a:xfrm>
              <a:off x="1457678" y="2033411"/>
              <a:ext cx="359410" cy="359410"/>
            </a:xfrm>
            <a:prstGeom prst="rect">
              <a:avLst/>
            </a:prstGeom>
            <a:noFill/>
            <a:ln w="38100">
              <a:solidFill>
                <a:srgbClr val="8A1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PT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9C58AF6-E68A-D743-BB48-9090F33650A6}"/>
              </a:ext>
            </a:extLst>
          </p:cNvPr>
          <p:cNvGrpSpPr/>
          <p:nvPr/>
        </p:nvGrpSpPr>
        <p:grpSpPr>
          <a:xfrm>
            <a:off x="6473075" y="2350611"/>
            <a:ext cx="4844530" cy="3638532"/>
            <a:chOff x="0" y="0"/>
            <a:chExt cx="4049042" cy="2883959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43415FAA-4AEF-5540-BE49-EAD7AC75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34"/>
              <a:ext cx="3459480" cy="2879725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F0301C84-43B8-6449-8D71-0F93A6D0E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7" r="17397"/>
            <a:stretch/>
          </p:blipFill>
          <p:spPr bwMode="auto">
            <a:xfrm>
              <a:off x="2580922" y="0"/>
              <a:ext cx="1468120" cy="1468120"/>
            </a:xfrm>
            <a:prstGeom prst="rect">
              <a:avLst/>
            </a:prstGeom>
            <a:ln w="57150">
              <a:solidFill>
                <a:srgbClr val="8A1000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BB11D0A7-A7B9-2E41-93BE-CF2878AFDCA7}"/>
                </a:ext>
              </a:extLst>
            </p:cNvPr>
            <p:cNvCxnSpPr/>
            <p:nvPr/>
          </p:nvCxnSpPr>
          <p:spPr>
            <a:xfrm flipV="1">
              <a:off x="1773766" y="1473200"/>
              <a:ext cx="801432" cy="475785"/>
            </a:xfrm>
            <a:prstGeom prst="line">
              <a:avLst/>
            </a:prstGeom>
            <a:ln w="38100">
              <a:solidFill>
                <a:srgbClr val="8A1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D72A01-E6B7-BD49-8214-8976B8D8FF5F}"/>
                </a:ext>
              </a:extLst>
            </p:cNvPr>
            <p:cNvSpPr/>
            <p:nvPr/>
          </p:nvSpPr>
          <p:spPr>
            <a:xfrm>
              <a:off x="1412522" y="1947334"/>
              <a:ext cx="359410" cy="359410"/>
            </a:xfrm>
            <a:prstGeom prst="rect">
              <a:avLst/>
            </a:prstGeom>
            <a:noFill/>
            <a:ln w="38100">
              <a:solidFill>
                <a:srgbClr val="8A1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693169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7326B334-AD51-6245-94F6-AB9349CD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68857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TOON SHADER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8B51D93-451B-354F-AE2F-A7E5DDC495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1" y="2362634"/>
            <a:ext cx="3070225" cy="25558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7470098-92FD-CD47-9701-AF9670F9BFC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12" y="2359459"/>
            <a:ext cx="3074670" cy="25590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15AF477-5CC6-3542-B018-CB034ADE512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01" y="2359459"/>
            <a:ext cx="3074670" cy="2559050"/>
          </a:xfrm>
          <a:prstGeom prst="rect">
            <a:avLst/>
          </a:prstGeom>
        </p:spPr>
      </p:pic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57DCB16F-FD0C-5042-B65C-9CF1E282DBAF}"/>
              </a:ext>
            </a:extLst>
          </p:cNvPr>
          <p:cNvSpPr/>
          <p:nvPr/>
        </p:nvSpPr>
        <p:spPr>
          <a:xfrm>
            <a:off x="3629025" y="3638984"/>
            <a:ext cx="985838" cy="404379"/>
          </a:xfrm>
          <a:prstGeom prst="rightArrow">
            <a:avLst/>
          </a:prstGeom>
          <a:solidFill>
            <a:srgbClr val="8A1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Seta para a Direita 17">
            <a:extLst>
              <a:ext uri="{FF2B5EF4-FFF2-40B4-BE49-F238E27FC236}">
                <a16:creationId xmlns:a16="http://schemas.microsoft.com/office/drawing/2014/main" id="{32D86E08-AD78-604A-82A4-3FB584F07BBC}"/>
              </a:ext>
            </a:extLst>
          </p:cNvPr>
          <p:cNvSpPr/>
          <p:nvPr/>
        </p:nvSpPr>
        <p:spPr>
          <a:xfrm>
            <a:off x="7711282" y="3638984"/>
            <a:ext cx="985838" cy="404379"/>
          </a:xfrm>
          <a:prstGeom prst="rightArrow">
            <a:avLst/>
          </a:prstGeom>
          <a:solidFill>
            <a:srgbClr val="8A1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1708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403CED9-63F6-B147-B026-171ABD89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68857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TOON SHADER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58DA755-1388-9845-B8BD-2696C743BB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730299"/>
            <a:ext cx="3831273" cy="325884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8E422A9-0AFB-6E42-B52A-161AFBDFC5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28" y="2748193"/>
            <a:ext cx="3831272" cy="3258843"/>
          </a:xfrm>
          <a:prstGeom prst="rect">
            <a:avLst/>
          </a:prstGeom>
        </p:spPr>
      </p:pic>
      <p:sp>
        <p:nvSpPr>
          <p:cNvPr id="15" name="Seta para a Direita 14">
            <a:extLst>
              <a:ext uri="{FF2B5EF4-FFF2-40B4-BE49-F238E27FC236}">
                <a16:creationId xmlns:a16="http://schemas.microsoft.com/office/drawing/2014/main" id="{5C1146DC-E96B-624E-8D2C-09814B5DA68D}"/>
              </a:ext>
            </a:extLst>
          </p:cNvPr>
          <p:cNvSpPr/>
          <p:nvPr/>
        </p:nvSpPr>
        <p:spPr>
          <a:xfrm>
            <a:off x="5603081" y="4175424"/>
            <a:ext cx="985838" cy="404379"/>
          </a:xfrm>
          <a:prstGeom prst="rightArrow">
            <a:avLst/>
          </a:prstGeom>
          <a:solidFill>
            <a:srgbClr val="8A1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964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TOON SHADER 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Smooth color gradient caused by realistic lightning(We don't want that)</a:t>
            </a:r>
          </a:p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b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Cartoons are flat!!</a:t>
            </a:r>
          </a:p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b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Choose the amount of shades and calculate light intensity</a:t>
            </a:r>
          </a:p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b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intensity = brighter shade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F82B337-B7FF-D04A-A555-CE4F3A43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3366" y="1752897"/>
            <a:ext cx="6227064" cy="33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701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42C9A81-EE80-F442-ACF0-73FD2247B3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9287" y="804334"/>
            <a:ext cx="7393425" cy="524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76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TOONIFY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6">
            <a:extLst>
              <a:ext uri="{FF2B5EF4-FFF2-40B4-BE49-F238E27FC236}">
                <a16:creationId xmlns:a16="http://schemas.microsoft.com/office/drawing/2014/main" id="{3BEBA1CE-FCC6-9345-8635-DA62A5CE849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6039" r="13741" b="7277"/>
          <a:stretch/>
        </p:blipFill>
        <p:spPr bwMode="auto">
          <a:xfrm>
            <a:off x="4823366" y="1655832"/>
            <a:ext cx="6227064" cy="355427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9087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SILHOUETTE SHADER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61E8787-1889-9749-88BA-A5D67817C9FE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9D5AAD7A-297E-4B4F-A87B-359575AE94F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t="5826" r="26491" b="16319"/>
          <a:stretch/>
        </p:blipFill>
        <p:spPr bwMode="auto">
          <a:xfrm>
            <a:off x="4823366" y="1548159"/>
            <a:ext cx="6227064" cy="376962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Imagem 9" descr="Uma imagem com texto, mapa&#10;&#10;Descrição gerada automaticamente">
            <a:extLst>
              <a:ext uri="{FF2B5EF4-FFF2-40B4-BE49-F238E27FC236}">
                <a16:creationId xmlns:a16="http://schemas.microsoft.com/office/drawing/2014/main" id="{3126AE1C-746D-6F4E-BA79-05D4467B96A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44" y="2638044"/>
            <a:ext cx="2891003" cy="169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55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656E013-C5D1-40E8-A11B-562F6A03E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4" y="956750"/>
            <a:ext cx="3063240" cy="149579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Halftone/Dot shader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2D63F4-B0E1-4039-90FD-768B7B23B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0721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F6B2ECC-5166-473E-8533-737B9B819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4712"/>
            <a:ext cx="6558192" cy="4608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61E8787-1889-9749-88BA-A5D67817C9FE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2030274" y="3276643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3ABC4BA-E81A-D147-B7BB-E146565B3F2C}"/>
              </a:ext>
            </a:extLst>
          </p:cNvPr>
          <p:cNvGrpSpPr/>
          <p:nvPr/>
        </p:nvGrpSpPr>
        <p:grpSpPr>
          <a:xfrm>
            <a:off x="5006975" y="2388106"/>
            <a:ext cx="5888037" cy="2084963"/>
            <a:chOff x="0" y="0"/>
            <a:chExt cx="3987165" cy="1434465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6BA69E9-B2C2-8F46-B1D1-1495A2346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" t="1546" r="4987" b="3405"/>
            <a:stretch/>
          </p:blipFill>
          <p:spPr bwMode="auto">
            <a:xfrm>
              <a:off x="0" y="0"/>
              <a:ext cx="1424940" cy="14173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ECF67F4-87BA-8548-AE03-D932B000D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1" t="3001" r="4067" b="3180"/>
            <a:stretch/>
          </p:blipFill>
          <p:spPr bwMode="auto">
            <a:xfrm>
              <a:off x="2560320" y="0"/>
              <a:ext cx="1426845" cy="14344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5" name="Seta para a Direita 14">
              <a:extLst>
                <a:ext uri="{FF2B5EF4-FFF2-40B4-BE49-F238E27FC236}">
                  <a16:creationId xmlns:a16="http://schemas.microsoft.com/office/drawing/2014/main" id="{001AB20A-8137-3446-A510-82D975F86DCA}"/>
                </a:ext>
              </a:extLst>
            </p:cNvPr>
            <p:cNvSpPr/>
            <p:nvPr/>
          </p:nvSpPr>
          <p:spPr>
            <a:xfrm>
              <a:off x="1580605" y="482963"/>
              <a:ext cx="808602" cy="400522"/>
            </a:xfrm>
            <a:prstGeom prst="rightArrow">
              <a:avLst/>
            </a:prstGeom>
            <a:solidFill>
              <a:srgbClr val="8A1000"/>
            </a:solidFill>
            <a:ln>
              <a:solidFill>
                <a:srgbClr val="8A1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PT"/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CA3CE68F-B984-5446-B6B7-2844517D35FD}"/>
              </a:ext>
            </a:extLst>
          </p:cNvPr>
          <p:cNvSpPr/>
          <p:nvPr/>
        </p:nvSpPr>
        <p:spPr>
          <a:xfrm>
            <a:off x="800299" y="277385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Calculate the light diffuse factor;</a:t>
            </a:r>
          </a:p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Rotate the grid;</a:t>
            </a:r>
          </a:p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Calculate the surface color with the circles function </a:t>
            </a:r>
          </a:p>
        </p:txBody>
      </p:sp>
    </p:spTree>
    <p:extLst>
      <p:ext uri="{BB962C8B-B14F-4D97-AF65-F5344CB8AC3E}">
        <p14:creationId xmlns:p14="http://schemas.microsoft.com/office/powerpoint/2010/main" val="2040691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61E8787-1889-9749-88BA-A5D67817C9FE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2030274" y="3276643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Picture 810980832">
            <a:extLst>
              <a:ext uri="{FF2B5EF4-FFF2-40B4-BE49-F238E27FC236}">
                <a16:creationId xmlns:a16="http://schemas.microsoft.com/office/drawing/2014/main" id="{28E584D4-2D92-1D4C-93D0-13445FFC6F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5607" r="19554" b="9424"/>
          <a:stretch/>
        </p:blipFill>
        <p:spPr bwMode="auto">
          <a:xfrm>
            <a:off x="1716756" y="621112"/>
            <a:ext cx="8758487" cy="5615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1972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28486F-849E-3044-8ECD-172C270B93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81" y="2494353"/>
            <a:ext cx="4216219" cy="3301307"/>
          </a:xfrm>
          <a:prstGeom prst="rect">
            <a:avLst/>
          </a:prstGeom>
        </p:spPr>
      </p:pic>
      <p:pic>
        <p:nvPicPr>
          <p:cNvPr id="16" name="Picture 21">
            <a:extLst>
              <a:ext uri="{FF2B5EF4-FFF2-40B4-BE49-F238E27FC236}">
                <a16:creationId xmlns:a16="http://schemas.microsoft.com/office/drawing/2014/main" id="{F4AAE481-A1A7-D144-89B3-DFDF5C84C58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459252"/>
            <a:ext cx="4216219" cy="330130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61E8787-1889-9749-88BA-A5D67817C9FE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2030274" y="3276643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307451FE-1F50-A94A-8327-2D507772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pt-PT" cap="none" dirty="0"/>
              <a:t>HALFTONE/DOT SHADER 2D</a:t>
            </a:r>
          </a:p>
        </p:txBody>
      </p:sp>
      <p:sp>
        <p:nvSpPr>
          <p:cNvPr id="19" name="Seta para a Direita 18">
            <a:extLst>
              <a:ext uri="{FF2B5EF4-FFF2-40B4-BE49-F238E27FC236}">
                <a16:creationId xmlns:a16="http://schemas.microsoft.com/office/drawing/2014/main" id="{0F2047A5-E513-4F47-8E3D-4EF915AB398F}"/>
              </a:ext>
            </a:extLst>
          </p:cNvPr>
          <p:cNvSpPr/>
          <p:nvPr/>
        </p:nvSpPr>
        <p:spPr>
          <a:xfrm>
            <a:off x="5603081" y="3907715"/>
            <a:ext cx="985838" cy="404379"/>
          </a:xfrm>
          <a:prstGeom prst="rightArrow">
            <a:avLst/>
          </a:prstGeom>
          <a:solidFill>
            <a:srgbClr val="8A1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562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Pen and ink illustrations</a:t>
            </a:r>
          </a:p>
        </p:txBody>
      </p:sp>
      <p:pic>
        <p:nvPicPr>
          <p:cNvPr id="7" name="Marcador de Posição de Conteúdo 6" descr="Uma imagem com utensílios de cozinha, tacho&#10;&#10;Descrição gerada automaticamente">
            <a:extLst>
              <a:ext uri="{FF2B5EF4-FFF2-40B4-BE49-F238E27FC236}">
                <a16:creationId xmlns:a16="http://schemas.microsoft.com/office/drawing/2014/main" id="{F9ADE740-D40B-E042-B3B1-876A3C336C0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52" y="3051433"/>
            <a:ext cx="9314170" cy="17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63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61E8787-1889-9749-88BA-A5D67817C9FE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2030274" y="3276643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3676C24-6CB5-6946-9355-0D685446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pt-PT" cap="none" dirty="0"/>
              <a:t>HALFTONE/DOT SHADER 2D</a:t>
            </a:r>
          </a:p>
        </p:txBody>
      </p:sp>
      <p:pic>
        <p:nvPicPr>
          <p:cNvPr id="13" name="Picture 810980800">
            <a:extLst>
              <a:ext uri="{FF2B5EF4-FFF2-40B4-BE49-F238E27FC236}">
                <a16:creationId xmlns:a16="http://schemas.microsoft.com/office/drawing/2014/main" id="{D4D2679A-AECA-844E-A9FC-8B773D851C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19" y="2535944"/>
            <a:ext cx="4029074" cy="3129012"/>
          </a:xfrm>
          <a:prstGeom prst="rect">
            <a:avLst/>
          </a:prstGeom>
        </p:spPr>
      </p:pic>
      <p:pic>
        <p:nvPicPr>
          <p:cNvPr id="15" name="Picture 810980803">
            <a:extLst>
              <a:ext uri="{FF2B5EF4-FFF2-40B4-BE49-F238E27FC236}">
                <a16:creationId xmlns:a16="http://schemas.microsoft.com/office/drawing/2014/main" id="{8A945CE2-3DDD-744B-8555-0249ADE594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309" y="2409113"/>
            <a:ext cx="4270693" cy="3205703"/>
          </a:xfrm>
          <a:prstGeom prst="rect">
            <a:avLst/>
          </a:prstGeom>
        </p:spPr>
      </p:pic>
      <p:sp>
        <p:nvSpPr>
          <p:cNvPr id="17" name="Seta para a Direita 16">
            <a:extLst>
              <a:ext uri="{FF2B5EF4-FFF2-40B4-BE49-F238E27FC236}">
                <a16:creationId xmlns:a16="http://schemas.microsoft.com/office/drawing/2014/main" id="{4D68A84F-3C4D-234C-98D0-28A59BCFDF39}"/>
              </a:ext>
            </a:extLst>
          </p:cNvPr>
          <p:cNvSpPr/>
          <p:nvPr/>
        </p:nvSpPr>
        <p:spPr>
          <a:xfrm>
            <a:off x="5603081" y="3907715"/>
            <a:ext cx="985838" cy="404379"/>
          </a:xfrm>
          <a:prstGeom prst="rightArrow">
            <a:avLst/>
          </a:prstGeom>
          <a:solidFill>
            <a:srgbClr val="8A1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2903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61E8787-1889-9749-88BA-A5D67817C9FE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2030274" y="3276643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810980804">
            <a:extLst>
              <a:ext uri="{FF2B5EF4-FFF2-40B4-BE49-F238E27FC236}">
                <a16:creationId xmlns:a16="http://schemas.microsoft.com/office/drawing/2014/main" id="{1B741701-CB1A-504D-AEAC-BED609BEE6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68" y="1440753"/>
            <a:ext cx="5093156" cy="4116355"/>
          </a:xfrm>
          <a:prstGeom prst="rect">
            <a:avLst/>
          </a:prstGeom>
        </p:spPr>
      </p:pic>
      <p:pic>
        <p:nvPicPr>
          <p:cNvPr id="17" name="Picture 810980805">
            <a:extLst>
              <a:ext uri="{FF2B5EF4-FFF2-40B4-BE49-F238E27FC236}">
                <a16:creationId xmlns:a16="http://schemas.microsoft.com/office/drawing/2014/main" id="{9A375F4D-A4BE-6E48-A22D-ABF55E58AC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93" y="1446551"/>
            <a:ext cx="5093156" cy="4110557"/>
          </a:xfrm>
          <a:prstGeom prst="rect">
            <a:avLst/>
          </a:prstGeom>
        </p:spPr>
      </p:pic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06585B88-694D-3D4E-B12D-BEF9181645E9}"/>
              </a:ext>
            </a:extLst>
          </p:cNvPr>
          <p:cNvSpPr/>
          <p:nvPr/>
        </p:nvSpPr>
        <p:spPr>
          <a:xfrm>
            <a:off x="5547773" y="3429000"/>
            <a:ext cx="985838" cy="404379"/>
          </a:xfrm>
          <a:prstGeom prst="rightArrow">
            <a:avLst/>
          </a:prstGeom>
          <a:solidFill>
            <a:srgbClr val="8A1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0378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AB1A04BD-6726-2D44-AFAB-85FC605F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HALFTONE/DOT SHADER 2D</a:t>
            </a:r>
          </a:p>
        </p:txBody>
      </p:sp>
      <p:pic>
        <p:nvPicPr>
          <p:cNvPr id="12" name="Picture 810980806">
            <a:extLst>
              <a:ext uri="{FF2B5EF4-FFF2-40B4-BE49-F238E27FC236}">
                <a16:creationId xmlns:a16="http://schemas.microsoft.com/office/drawing/2014/main" id="{6E126629-552A-3442-9F6C-79DA953898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76" y="831205"/>
            <a:ext cx="6257544" cy="488088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61E8787-1889-9749-88BA-A5D67817C9FE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2030274" y="3276643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8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661E8787-1889-9749-88BA-A5D67817C9FE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2030274" y="3276643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10980819" descr="A close up of a logo&#10;&#10;Description automatically generated">
            <a:extLst>
              <a:ext uri="{FF2B5EF4-FFF2-40B4-BE49-F238E27FC236}">
                <a16:creationId xmlns:a16="http://schemas.microsoft.com/office/drawing/2014/main" id="{BEF50FFE-AF5A-2F4E-B768-C241997E627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77" t="46380" r="48657" b="47507"/>
          <a:stretch/>
        </p:blipFill>
        <p:spPr bwMode="auto">
          <a:xfrm>
            <a:off x="795566" y="1257933"/>
            <a:ext cx="4799454" cy="4457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810980820" descr="A close up of a logo&#10;&#10;Description automatically generated">
            <a:extLst>
              <a:ext uri="{FF2B5EF4-FFF2-40B4-BE49-F238E27FC236}">
                <a16:creationId xmlns:a16="http://schemas.microsoft.com/office/drawing/2014/main" id="{ACBF7F3C-A64E-E548-B57C-93E1F899E68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6" t="46386" r="48628" b="47480"/>
          <a:stretch/>
        </p:blipFill>
        <p:spPr bwMode="auto">
          <a:xfrm>
            <a:off x="6612079" y="1257933"/>
            <a:ext cx="4799452" cy="4572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38874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/>
              <a:t>TECHNICAL  ILLUSTRATION</a:t>
            </a:r>
            <a:endParaRPr lang="pt-PT" cap="none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4217A8-580E-C241-9FDE-AC9744968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GOOSH SHADER</a:t>
            </a:r>
          </a:p>
          <a:p>
            <a:endParaRPr lang="pt-PT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46388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08" name="Rectangle 70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9" name="Rectangle 72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C8963622-4B81-7548-8457-8904F447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319" y="4552739"/>
            <a:ext cx="11715362" cy="181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61E8787-1889-9749-88BA-A5D67817C9FE}"/>
              </a:ext>
            </a:extLst>
          </p:cNvPr>
          <p:cNvSpPr/>
          <p:nvPr/>
        </p:nvSpPr>
        <p:spPr>
          <a:xfrm>
            <a:off x="803244" y="3921721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46F1-0DC3-ED41-B123-08318DF568A2}"/>
              </a:ext>
            </a:extLst>
          </p:cNvPr>
          <p:cNvSpPr/>
          <p:nvPr/>
        </p:nvSpPr>
        <p:spPr>
          <a:xfrm>
            <a:off x="2030274" y="3276643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 fontAlgn="base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463B1D3-0587-B848-9D65-51CADF3A2A01}"/>
              </a:ext>
            </a:extLst>
          </p:cNvPr>
          <p:cNvSpPr/>
          <p:nvPr/>
        </p:nvSpPr>
        <p:spPr>
          <a:xfrm>
            <a:off x="1600200" y="2425074"/>
            <a:ext cx="69635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Choose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two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color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apart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from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the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original</a:t>
            </a:r>
          </a:p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Warm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color(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red,yellow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),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Cold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color(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violet,blue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)</a:t>
            </a:r>
          </a:p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Shading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using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a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combination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of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the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three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colors</a:t>
            </a:r>
            <a:endParaRPr lang="pt-PT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Higher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light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intensity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means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warmer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dirty="0" err="1">
                <a:solidFill>
                  <a:srgbClr val="595959"/>
                </a:solidFill>
                <a:latin typeface="Arial" panose="020B0604020202020204" pitchFamily="34" charset="0"/>
              </a:rPr>
              <a:t>colors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pt-PT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</a:rPr>
              <a:t> vice-versa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C77EC8-FD85-2249-8F98-26DCCAE41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Goosh</a:t>
            </a:r>
            <a:r>
              <a:rPr lang="pt-PT" dirty="0"/>
              <a:t> </a:t>
            </a:r>
            <a:r>
              <a:rPr lang="pt-PT" dirty="0" err="1"/>
              <a:t>shader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3363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81252D0-B8EB-1741-9F89-6D998A971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3661" y="643467"/>
            <a:ext cx="5724678" cy="257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EB84235-87AF-2A42-A324-0F2DBA30E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1" y="4318538"/>
            <a:ext cx="7715177" cy="1271556"/>
          </a:xfrm>
        </p:spPr>
        <p:txBody>
          <a:bodyPr>
            <a:normAutofit/>
          </a:bodyPr>
          <a:lstStyle/>
          <a:p>
            <a:pPr fontAlgn="base"/>
            <a:r>
              <a:rPr lang="pt-PT" dirty="0" err="1">
                <a:solidFill>
                  <a:schemeClr val="bg1"/>
                </a:solidFill>
              </a:rPr>
              <a:t>Realism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vs</a:t>
            </a:r>
            <a:r>
              <a:rPr lang="pt-PT" dirty="0">
                <a:solidFill>
                  <a:schemeClr val="bg1"/>
                </a:solidFill>
              </a:rPr>
              <a:t> Non-</a:t>
            </a:r>
            <a:r>
              <a:rPr lang="pt-PT" dirty="0" err="1">
                <a:solidFill>
                  <a:schemeClr val="bg1"/>
                </a:solidFill>
              </a:rPr>
              <a:t>Realism</a:t>
            </a:r>
            <a:endParaRPr lang="pt-PT" dirty="0">
              <a:solidFill>
                <a:schemeClr val="bg1"/>
              </a:solidFill>
            </a:endParaRPr>
          </a:p>
          <a:p>
            <a:pPr fontAlgn="base"/>
            <a:r>
              <a:rPr lang="pt-PT" dirty="0" err="1">
                <a:solidFill>
                  <a:schemeClr val="bg1"/>
                </a:solidFill>
              </a:rPr>
              <a:t>Reality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is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not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discrete</a:t>
            </a:r>
            <a:endParaRPr lang="pt-PT" dirty="0">
              <a:solidFill>
                <a:schemeClr val="bg1"/>
              </a:solidFill>
            </a:endParaRPr>
          </a:p>
          <a:p>
            <a:pPr fontAlgn="base"/>
            <a:r>
              <a:rPr lang="pt-PT" dirty="0" err="1">
                <a:solidFill>
                  <a:schemeClr val="bg1"/>
                </a:solidFill>
              </a:rPr>
              <a:t>Reality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costs</a:t>
            </a:r>
            <a:r>
              <a:rPr lang="pt-PT" dirty="0">
                <a:solidFill>
                  <a:schemeClr val="bg1"/>
                </a:solidFill>
              </a:rPr>
              <a:t> too </a:t>
            </a:r>
            <a:r>
              <a:rPr lang="pt-PT" dirty="0" err="1">
                <a:solidFill>
                  <a:schemeClr val="bg1"/>
                </a:solidFill>
              </a:rPr>
              <a:t>much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while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abstraction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is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bound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by</a:t>
            </a:r>
            <a:r>
              <a:rPr lang="pt-PT" dirty="0">
                <a:solidFill>
                  <a:schemeClr val="bg1"/>
                </a:solidFill>
              </a:rPr>
              <a:t> </a:t>
            </a:r>
            <a:r>
              <a:rPr lang="pt-PT" dirty="0" err="1">
                <a:solidFill>
                  <a:schemeClr val="bg1"/>
                </a:solidFill>
              </a:rPr>
              <a:t>imagination</a:t>
            </a:r>
            <a:endParaRPr lang="pt-PT" dirty="0">
              <a:solidFill>
                <a:schemeClr val="bg1"/>
              </a:solidFill>
            </a:endParaRPr>
          </a:p>
          <a:p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536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m água&#10;&#10;Descrição gerada automaticamente">
            <a:extLst>
              <a:ext uri="{FF2B5EF4-FFF2-40B4-BE49-F238E27FC236}">
                <a16:creationId xmlns:a16="http://schemas.microsoft.com/office/drawing/2014/main" id="{9D5F757E-8143-1043-A52B-1AB6B8499F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99" y="1224832"/>
            <a:ext cx="3893603" cy="2204168"/>
          </a:xfrm>
          <a:prstGeom prst="rect">
            <a:avLst/>
          </a:prstGeom>
        </p:spPr>
      </p:pic>
      <p:pic>
        <p:nvPicPr>
          <p:cNvPr id="5" name="Imagem 4" descr="Uma imagem com desenho&#10;&#10;Descrição gerada automaticamente">
            <a:extLst>
              <a:ext uri="{FF2B5EF4-FFF2-40B4-BE49-F238E27FC236}">
                <a16:creationId xmlns:a16="http://schemas.microsoft.com/office/drawing/2014/main" id="{6CB9FABE-78DD-144B-9998-3886106787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7" b="12110"/>
          <a:stretch/>
        </p:blipFill>
        <p:spPr>
          <a:xfrm>
            <a:off x="6162516" y="1288820"/>
            <a:ext cx="3893602" cy="2204168"/>
          </a:xfrm>
          <a:prstGeom prst="rect">
            <a:avLst/>
          </a:prstGeom>
        </p:spPr>
      </p:pic>
      <p:pic>
        <p:nvPicPr>
          <p:cNvPr id="6" name="Imagem 5" descr="Uma imagem com pássaro&#10;&#10;Descrição gerada automaticamente">
            <a:extLst>
              <a:ext uri="{FF2B5EF4-FFF2-40B4-BE49-F238E27FC236}">
                <a16:creationId xmlns:a16="http://schemas.microsoft.com/office/drawing/2014/main" id="{041347AE-55F5-3D46-B9CC-21F14A8E886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99" y="3798331"/>
            <a:ext cx="3890428" cy="21660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FE05ECA-E934-4E4C-B2CA-C37073946FE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90" y="3822291"/>
            <a:ext cx="3890428" cy="216606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842A74F-CDA1-294E-8D10-6D9CAA58FB15}"/>
              </a:ext>
            </a:extLst>
          </p:cNvPr>
          <p:cNvSpPr/>
          <p:nvPr/>
        </p:nvSpPr>
        <p:spPr>
          <a:xfrm>
            <a:off x="1517699" y="893069"/>
            <a:ext cx="1216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HGPGothicE" panose="020B0900000000000000" pitchFamily="34" charset="-128"/>
                <a:ea typeface="HGPGothicE" panose="020B0900000000000000" pitchFamily="34" charset="-128"/>
              </a:rPr>
              <a:t>Hatching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453BCE-C026-D043-BEE5-FE87103D352A}"/>
              </a:ext>
            </a:extLst>
          </p:cNvPr>
          <p:cNvSpPr/>
          <p:nvPr/>
        </p:nvSpPr>
        <p:spPr>
          <a:xfrm>
            <a:off x="1517699" y="3429000"/>
            <a:ext cx="212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GPGothicE" panose="020B0900000000000000" pitchFamily="34" charset="-128"/>
                <a:ea typeface="HGPGothicE" panose="020B0900000000000000" pitchFamily="34" charset="-128"/>
              </a:rPr>
              <a:t>Random</a:t>
            </a:r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  <a:r>
              <a:rPr lang="pt-PT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GPGothicE" panose="020B0900000000000000" pitchFamily="34" charset="-128"/>
                <a:ea typeface="HGPGothicE" panose="020B0900000000000000" pitchFamily="34" charset="-128"/>
              </a:rPr>
              <a:t>lines</a:t>
            </a:r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HGPGothicE" panose="020B0900000000000000" pitchFamily="34" charset="-128"/>
                <a:ea typeface="HGPGothicE" panose="020B0900000000000000" pitchFamily="34" charset="-128"/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D94148E-60B4-F840-9993-15C23966D532}"/>
              </a:ext>
            </a:extLst>
          </p:cNvPr>
          <p:cNvSpPr/>
          <p:nvPr/>
        </p:nvSpPr>
        <p:spPr>
          <a:xfrm>
            <a:off x="6162516" y="855500"/>
            <a:ext cx="212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HGPGothicE" panose="020B0900000000000000" pitchFamily="34" charset="-128"/>
                <a:ea typeface="HGPGothicE" panose="020B0900000000000000" pitchFamily="34" charset="-128"/>
              </a:rPr>
              <a:t>Cross- Hatching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1692965-EC5C-7748-9D86-F03817166E79}"/>
              </a:ext>
            </a:extLst>
          </p:cNvPr>
          <p:cNvSpPr/>
          <p:nvPr/>
        </p:nvSpPr>
        <p:spPr>
          <a:xfrm>
            <a:off x="6162516" y="3542385"/>
            <a:ext cx="2122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GPGothicE" panose="020B0900000000000000" pitchFamily="34" charset="-128"/>
                <a:ea typeface="HGPGothicE" panose="020B0900000000000000" pitchFamily="34" charset="-128"/>
              </a:rPr>
              <a:t>Spippling</a:t>
            </a:r>
            <a:endParaRPr lang="pt-PT" dirty="0">
              <a:solidFill>
                <a:schemeClr val="tx1">
                  <a:lumMod val="65000"/>
                  <a:lumOff val="35000"/>
                </a:schemeClr>
              </a:solidFill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507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/>
              <a:t>Painterly Rendering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FB5DF7C4-3317-044D-BC9B-849A51366A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08" y="562258"/>
            <a:ext cx="7367080" cy="60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12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Cartoon rendering</a:t>
            </a:r>
          </a:p>
        </p:txBody>
      </p:sp>
      <p:pic>
        <p:nvPicPr>
          <p:cNvPr id="9" name="Marcador de Posição de Conteúdo 8" descr="Uma imagem com interior, objeto&#10;&#10;Descrição gerada automaticamente">
            <a:extLst>
              <a:ext uri="{FF2B5EF4-FFF2-40B4-BE49-F238E27FC236}">
                <a16:creationId xmlns:a16="http://schemas.microsoft.com/office/drawing/2014/main" id="{E8AD6DCA-AD95-D948-BFAC-E61D48FE58E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859" y="2482595"/>
            <a:ext cx="3937000" cy="281635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9A7E8F4-1B92-EC46-8020-5D12C84E9EC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59" y="2482596"/>
            <a:ext cx="4387012" cy="2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3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1F448-FC9A-FA4C-B18F-DB1D503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Technical illustrations</a:t>
            </a:r>
          </a:p>
        </p:txBody>
      </p:sp>
      <p:pic>
        <p:nvPicPr>
          <p:cNvPr id="8" name="Marcador de Posição de Conteúdo 7" descr="Uma imagem com interior, objeto, mesa, parede&#10;&#10;Descrição gerada automaticamente">
            <a:extLst>
              <a:ext uri="{FF2B5EF4-FFF2-40B4-BE49-F238E27FC236}">
                <a16:creationId xmlns:a16="http://schemas.microsoft.com/office/drawing/2014/main" id="{0741028F-9141-A146-9A83-9B4FA172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95" y="2638425"/>
            <a:ext cx="7317011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1000">
            <a:alpha val="5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4A05E-922F-7D49-921C-675AC129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cap="none" dirty="0"/>
              <a:t>SHADERS IMPLEMENTATION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81545061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426</Words>
  <Application>Microsoft Macintosh PowerPoint</Application>
  <PresentationFormat>Ecrã Panorâmico</PresentationFormat>
  <Paragraphs>109</Paragraphs>
  <Slides>46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46</vt:i4>
      </vt:variant>
    </vt:vector>
  </HeadingPairs>
  <TitlesOfParts>
    <vt:vector size="52" baseType="lpstr">
      <vt:lpstr>HGPGothicE</vt:lpstr>
      <vt:lpstr>Arial</vt:lpstr>
      <vt:lpstr>Calibri</vt:lpstr>
      <vt:lpstr>Gill Sans MT</vt:lpstr>
      <vt:lpstr>Times New Roman</vt:lpstr>
      <vt:lpstr>Pacote</vt:lpstr>
      <vt:lpstr>Non-Photorealistic rendering</vt:lpstr>
      <vt:lpstr>Non-Photorealistic rendering</vt:lpstr>
      <vt:lpstr>Non-Photorealistic rendering TYPES</vt:lpstr>
      <vt:lpstr>Pen and ink illustrations</vt:lpstr>
      <vt:lpstr>Apresentação do PowerPoint</vt:lpstr>
      <vt:lpstr>Painterly Rendering</vt:lpstr>
      <vt:lpstr>Cartoon rendering</vt:lpstr>
      <vt:lpstr>Technical illustrations</vt:lpstr>
      <vt:lpstr>SHADERS IMPLEMENTATION</vt:lpstr>
      <vt:lpstr>PEN AND INK ILLUSTRATIONS</vt:lpstr>
      <vt:lpstr>HATCHING</vt:lpstr>
      <vt:lpstr>HATCHING</vt:lpstr>
      <vt:lpstr>HATCHING</vt:lpstr>
      <vt:lpstr>HATCHING</vt:lpstr>
      <vt:lpstr>HATCHING</vt:lpstr>
      <vt:lpstr>HATCHING</vt:lpstr>
      <vt:lpstr>Cross hatching WITH TEXTURES</vt:lpstr>
      <vt:lpstr>Cross-hatching</vt:lpstr>
      <vt:lpstr>Cross-hatching</vt:lpstr>
      <vt:lpstr>Cross-hatching</vt:lpstr>
      <vt:lpstr>Cross-hatching</vt:lpstr>
      <vt:lpstr>PAINTERLY RENDERING SHADERS</vt:lpstr>
      <vt:lpstr>OIL PAINTING SHADER</vt:lpstr>
      <vt:lpstr>Apresentação do PowerPoint</vt:lpstr>
      <vt:lpstr>Apresentação do PowerPoint</vt:lpstr>
      <vt:lpstr>PIXELATED</vt:lpstr>
      <vt:lpstr>CARTOON SHADERS</vt:lpstr>
      <vt:lpstr>TOON SHADER</vt:lpstr>
      <vt:lpstr>TOON SHADER</vt:lpstr>
      <vt:lpstr>TOON SHADER</vt:lpstr>
      <vt:lpstr>TOON SHADER</vt:lpstr>
      <vt:lpstr>TOON SHADER</vt:lpstr>
      <vt:lpstr>TOON SHADER 2</vt:lpstr>
      <vt:lpstr>Apresentação do PowerPoint</vt:lpstr>
      <vt:lpstr>TOONIFY</vt:lpstr>
      <vt:lpstr>SILHOUETTE SHADER</vt:lpstr>
      <vt:lpstr>Halftone/Dot shader</vt:lpstr>
      <vt:lpstr>Apresentação do PowerPoint</vt:lpstr>
      <vt:lpstr>HALFTONE/DOT SHADER 2D</vt:lpstr>
      <vt:lpstr>HALFTONE/DOT SHADER 2D</vt:lpstr>
      <vt:lpstr>Apresentação do PowerPoint</vt:lpstr>
      <vt:lpstr>HALFTONE/DOT SHADER 2D</vt:lpstr>
      <vt:lpstr>Apresentação do PowerPoint</vt:lpstr>
      <vt:lpstr>TECHNICAL  ILLUSTRATION</vt:lpstr>
      <vt:lpstr>Goosh shader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Non-Photorealistic rendering</dc:title>
  <dc:creator>Mariana Lino</dc:creator>
  <cp:lastModifiedBy>Mariana Lino</cp:lastModifiedBy>
  <cp:revision>4</cp:revision>
  <dcterms:created xsi:type="dcterms:W3CDTF">2020-01-30T12:28:02Z</dcterms:created>
  <dcterms:modified xsi:type="dcterms:W3CDTF">2020-01-30T14:19:08Z</dcterms:modified>
</cp:coreProperties>
</file>